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4F1F-09AF-46E9-A7C1-AE50B9440C8E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4004-E805-4A62-B2FA-47439B3C65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4F1F-09AF-46E9-A7C1-AE50B9440C8E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4004-E805-4A62-B2FA-47439B3C65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4F1F-09AF-46E9-A7C1-AE50B9440C8E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4004-E805-4A62-B2FA-47439B3C65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4F1F-09AF-46E9-A7C1-AE50B9440C8E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4004-E805-4A62-B2FA-47439B3C65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4F1F-09AF-46E9-A7C1-AE50B9440C8E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4004-E805-4A62-B2FA-47439B3C65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4F1F-09AF-46E9-A7C1-AE50B9440C8E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4004-E805-4A62-B2FA-47439B3C65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4F1F-09AF-46E9-A7C1-AE50B9440C8E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4004-E805-4A62-B2FA-47439B3C65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4F1F-09AF-46E9-A7C1-AE50B9440C8E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4004-E805-4A62-B2FA-47439B3C65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4F1F-09AF-46E9-A7C1-AE50B9440C8E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4004-E805-4A62-B2FA-47439B3C65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4F1F-09AF-46E9-A7C1-AE50B9440C8E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4004-E805-4A62-B2FA-47439B3C65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4F1F-09AF-46E9-A7C1-AE50B9440C8E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4004-E805-4A62-B2FA-47439B3C65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F4F1F-09AF-46E9-A7C1-AE50B9440C8E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14004-E805-4A62-B2FA-47439B3C65F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en.wikipedia.org/wiki/File:Halogene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en.wikipedia.org/wiki/File:Edelgase_in_Entladungsroehren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en.wikipedia.org/wiki/File:Erdalkali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upload.wikimedia.org/wikipedia/commons/5/57/Coloured-transition-metal-solutions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85800" y="457200"/>
            <a:ext cx="83058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Group 17 –Halogens</a:t>
            </a:r>
          </a:p>
          <a:p>
            <a:r>
              <a:rPr lang="en-US"/>
              <a:t>	*non-metallic </a:t>
            </a:r>
          </a:p>
          <a:p>
            <a:r>
              <a:rPr lang="en-US"/>
              <a:t>	*seven valence electrons</a:t>
            </a:r>
          </a:p>
          <a:p>
            <a:r>
              <a:rPr lang="en-US"/>
              <a:t>	*elements are found in three different phases-solids, liquids and gas</a:t>
            </a:r>
          </a:p>
          <a:p>
            <a:r>
              <a:rPr lang="en-US"/>
              <a:t>	*highly reactive, found in lots of compounds</a:t>
            </a:r>
          </a:p>
          <a:p>
            <a:r>
              <a:rPr lang="en-US"/>
              <a:t>	</a:t>
            </a:r>
          </a:p>
        </p:txBody>
      </p:sp>
      <p:pic>
        <p:nvPicPr>
          <p:cNvPr id="10243" name="Picture 5" descr="http://upload.wikimedia.org/wikipedia/commons/thumb/f/f5/Halogene.jpg/320px-Halogen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600450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457200" y="685800"/>
            <a:ext cx="7543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Group 18 – Noble Gases</a:t>
            </a:r>
          </a:p>
          <a:p>
            <a:r>
              <a:rPr lang="en-US"/>
              <a:t>	*not very reactive</a:t>
            </a:r>
          </a:p>
          <a:p>
            <a:r>
              <a:rPr lang="en-US"/>
              <a:t>	*8 valence electrons in outermost shell, making them stable</a:t>
            </a:r>
          </a:p>
          <a:p>
            <a:r>
              <a:rPr lang="en-US"/>
              <a:t>	*all of them are gasses</a:t>
            </a:r>
          </a:p>
        </p:txBody>
      </p:sp>
      <p:pic>
        <p:nvPicPr>
          <p:cNvPr id="11267" name="Picture 5" descr="Five glowing long narrow tubes, from left to right: yellow, red, violet, blue-green, blue.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971800"/>
            <a:ext cx="6858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57200" y="457200"/>
            <a:ext cx="80010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Groups 14-16 –  Non-metals</a:t>
            </a:r>
          </a:p>
          <a:p>
            <a:r>
              <a:rPr lang="en-US" b="1"/>
              <a:t>	 also include groups 17-18</a:t>
            </a:r>
          </a:p>
          <a:p>
            <a:r>
              <a:rPr lang="en-US"/>
              <a:t>	*Poor conductors of heat and electricity</a:t>
            </a:r>
          </a:p>
          <a:p>
            <a:r>
              <a:rPr lang="en-US"/>
              <a:t>	*very brittle, dull colored</a:t>
            </a:r>
          </a:p>
          <a:p>
            <a:r>
              <a:rPr lang="en-US"/>
              <a:t>	*can be solids or liquids</a:t>
            </a:r>
          </a:p>
          <a:p>
            <a:r>
              <a:rPr lang="en-US"/>
              <a:t>	*tend to form acidic solutions</a:t>
            </a:r>
          </a:p>
          <a:p>
            <a:r>
              <a:rPr lang="en-US"/>
              <a:t>	*lower densities than metals</a:t>
            </a:r>
          </a:p>
          <a:p>
            <a:r>
              <a:rPr lang="en-US"/>
              <a:t>	*are highly electronegative, tend to steal electrons from other atoms</a:t>
            </a:r>
          </a:p>
          <a:p>
            <a:endParaRPr lang="en-US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57200" y="3124200"/>
            <a:ext cx="7543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Metalloids – line the transition between metals and non-metals</a:t>
            </a:r>
          </a:p>
          <a:p>
            <a:r>
              <a:rPr lang="en-US" b="1"/>
              <a:t>	</a:t>
            </a:r>
            <a:r>
              <a:rPr lang="en-US"/>
              <a:t>*have properties similar to both metals and non-metals</a:t>
            </a:r>
          </a:p>
          <a:p>
            <a:r>
              <a:rPr lang="en-US" b="1"/>
              <a:t>	*elements 5, 14, 32, 33, 51, 52, 84, 85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5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38200" y="685800"/>
            <a:ext cx="78486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Rare Earth Elements</a:t>
            </a:r>
          </a:p>
          <a:p>
            <a:r>
              <a:rPr lang="en-US"/>
              <a:t>	* compose the lanthanide and actinide series</a:t>
            </a:r>
          </a:p>
          <a:p>
            <a:r>
              <a:rPr lang="en-US"/>
              <a:t>		-the two lonely rows at the bottom</a:t>
            </a:r>
          </a:p>
          <a:p>
            <a:r>
              <a:rPr lang="en-US"/>
              <a:t>	*total of 30 elements</a:t>
            </a:r>
          </a:p>
          <a:p>
            <a:r>
              <a:rPr lang="en-US"/>
              <a:t>	*are all metals</a:t>
            </a:r>
          </a:p>
          <a:p>
            <a:r>
              <a:rPr lang="en-US"/>
              <a:t>	*most are man-made</a:t>
            </a:r>
          </a:p>
          <a:p>
            <a:r>
              <a:rPr lang="en-US"/>
              <a:t>	*highly electrically conductive</a:t>
            </a:r>
          </a:p>
          <a:p>
            <a:r>
              <a:rPr lang="en-US"/>
              <a:t>	*mainly formed in complex minerals, which made them seem rare</a:t>
            </a:r>
          </a:p>
          <a:p>
            <a:r>
              <a:rPr lang="en-US"/>
              <a:t>	</a:t>
            </a:r>
          </a:p>
          <a:p>
            <a:endParaRPr lang="en-US"/>
          </a:p>
        </p:txBody>
      </p:sp>
      <p:pic>
        <p:nvPicPr>
          <p:cNvPr id="13315" name="Picture 2" descr="http://dhamric.home.comcast.net/~dhamric/res_grid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476625"/>
            <a:ext cx="36576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5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Periodic Table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2438400"/>
            <a:ext cx="871905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Physical Science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marL="838200" indent="-838200" algn="l" eaLnBrk="1" hangingPunct="1">
              <a:buFontTx/>
              <a:buAutoNum type="alphaUcParenR"/>
            </a:pPr>
            <a:r>
              <a:rPr lang="en-US" sz="3200" b="1" smtClean="0">
                <a:solidFill>
                  <a:srgbClr val="4F6228"/>
                </a:solidFill>
                <a:latin typeface="Verdana" pitchFamily="34" charset="0"/>
              </a:rPr>
              <a:t>Early Attempts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000" smtClean="0">
                <a:latin typeface="Verdana" pitchFamily="34" charset="0"/>
              </a:rPr>
              <a:t>In the 1800’s, chemists tried to organize the elements using their chemical and physical properties</a:t>
            </a:r>
          </a:p>
          <a:p>
            <a:pPr eaLnBrk="1" hangingPunct="1"/>
            <a:r>
              <a:rPr lang="en-US" sz="2000" smtClean="0">
                <a:latin typeface="Verdana" pitchFamily="34" charset="0"/>
              </a:rPr>
              <a:t>They laid the foundation for the modern periodic table</a:t>
            </a:r>
          </a:p>
          <a:p>
            <a:pPr eaLnBrk="1" hangingPunct="1"/>
            <a:r>
              <a:rPr lang="en-US" sz="2000" smtClean="0">
                <a:latin typeface="Verdana" pitchFamily="34" charset="0"/>
              </a:rPr>
              <a:t>Some chemists notices that certain properties repeated every eighth element, but this only worked for the first twenty elements</a:t>
            </a:r>
          </a:p>
          <a:p>
            <a:pPr eaLnBrk="1" hangingPunct="1"/>
            <a:r>
              <a:rPr lang="en-US" sz="2000" smtClean="0">
                <a:latin typeface="Verdana" pitchFamily="34" charset="0"/>
              </a:rPr>
              <a:t>Early tables organized the elements by their </a:t>
            </a:r>
            <a:r>
              <a:rPr lang="en-US" sz="2000" b="1" smtClean="0">
                <a:latin typeface="Verdana" pitchFamily="34" charset="0"/>
              </a:rPr>
              <a:t>atomic mass</a:t>
            </a:r>
            <a:r>
              <a:rPr lang="en-US" sz="2000" smtClean="0">
                <a:latin typeface="Verdana" pitchFamily="34" charset="0"/>
              </a:rPr>
              <a:t>, this presented some issues with elements such as </a:t>
            </a:r>
          </a:p>
          <a:p>
            <a:pPr lvl="1" eaLnBrk="1" hangingPunct="1"/>
            <a:r>
              <a:rPr lang="en-US" sz="1800" smtClean="0">
                <a:latin typeface="Verdana" pitchFamily="34" charset="0"/>
              </a:rPr>
              <a:t>Ar and K</a:t>
            </a:r>
          </a:p>
          <a:p>
            <a:pPr lvl="1" eaLnBrk="1" hangingPunct="1"/>
            <a:r>
              <a:rPr lang="en-US" sz="1800" smtClean="0">
                <a:latin typeface="Verdana" pitchFamily="34" charset="0"/>
              </a:rPr>
              <a:t>Co and Ni</a:t>
            </a:r>
          </a:p>
          <a:p>
            <a:pPr lvl="1" eaLnBrk="1" hangingPunct="1"/>
            <a:r>
              <a:rPr lang="en-US" sz="1800" smtClean="0">
                <a:latin typeface="Verdana" pitchFamily="34" charset="0"/>
              </a:rPr>
              <a:t>Te and I</a:t>
            </a:r>
          </a:p>
          <a:p>
            <a:pPr lvl="1" eaLnBrk="1" hangingPunct="1"/>
            <a:r>
              <a:rPr lang="en-US" sz="1800" smtClean="0">
                <a:latin typeface="Verdana" pitchFamily="34" charset="0"/>
              </a:rPr>
              <a:t>Th and Pa</a:t>
            </a:r>
          </a:p>
          <a:p>
            <a:pPr eaLnBrk="1" hangingPunct="1"/>
            <a:r>
              <a:rPr lang="en-US" sz="2000" smtClean="0">
                <a:latin typeface="Verdana" pitchFamily="34" charset="0"/>
              </a:rPr>
              <a:t>By the early 1900’s the table was arranged in order of </a:t>
            </a:r>
            <a:r>
              <a:rPr lang="en-US" sz="2000" b="1" smtClean="0">
                <a:latin typeface="Verdana" pitchFamily="34" charset="0"/>
              </a:rPr>
              <a:t>Atomic Number</a:t>
            </a:r>
            <a:r>
              <a:rPr lang="en-US" sz="2000" smtClean="0">
                <a:latin typeface="Verdana" pitchFamily="34" charset="0"/>
              </a:rPr>
              <a:t> rather than mass, the way it is today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bldLvl="5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mtClean="0"/>
              <a:t>B) Dmitri Mendeleev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Father of the Periodic Table</a:t>
            </a:r>
          </a:p>
          <a:p>
            <a:r>
              <a:rPr lang="en-US" smtClean="0"/>
              <a:t>Published in 1869 a table with the elements arranged by atomic mass</a:t>
            </a:r>
          </a:p>
          <a:p>
            <a:r>
              <a:rPr lang="en-US" smtClean="0"/>
              <a:t>Left gaps for elements that had not been discovered yet</a:t>
            </a:r>
          </a:p>
          <a:p>
            <a:r>
              <a:rPr lang="en-US" smtClean="0"/>
              <a:t>Because his predictions about unknown elements were so darn close, he is credited with the creation of the periodic table</a:t>
            </a:r>
          </a:p>
        </p:txBody>
      </p:sp>
      <p:pic>
        <p:nvPicPr>
          <p:cNvPr id="4100" name="Picture 4" descr="Mendeleev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5963" y="0"/>
            <a:ext cx="207803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8" name="Group 4"/>
          <p:cNvGraphicFramePr>
            <a:graphicFrameLocks noGrp="1"/>
          </p:cNvGraphicFramePr>
          <p:nvPr/>
        </p:nvGraphicFramePr>
        <p:xfrm>
          <a:off x="533400" y="1905000"/>
          <a:ext cx="8229600" cy="4614229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Property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Mendeleev’s Prediction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Observed Properties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Atomic Weight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72.59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Density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5.5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5.35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Specific Heat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0.305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0.309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Melting point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947 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Color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Dark gray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Grayish white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Formula of oxide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XO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GeO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Density of oxide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4.7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4.70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Formula of Chloride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XCl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GeCl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Boiling point of chloride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A little under 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84 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68" name="Text Box 50"/>
          <p:cNvSpPr txBox="1">
            <a:spLocks noChangeArrowheads="1"/>
          </p:cNvSpPr>
          <p:nvPr/>
        </p:nvSpPr>
        <p:spPr bwMode="auto">
          <a:xfrm>
            <a:off x="685800" y="533400"/>
            <a:ext cx="723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Predictions About the Undiscovered Element- Germanium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685800" y="6019800"/>
            <a:ext cx="830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Sculpture of Mendeleev in Slovakia- Talk about getting your Nerd On!!!!!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457200" y="381000"/>
            <a:ext cx="845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C) Periodic Table Geography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381000" y="1219200"/>
            <a:ext cx="83058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dirty="0"/>
              <a:t>Horizontal Rows on the table are called </a:t>
            </a:r>
            <a:r>
              <a:rPr lang="en-US" b="1" dirty="0" smtClean="0"/>
              <a:t>Periods</a:t>
            </a:r>
          </a:p>
          <a:p>
            <a:pPr lvl="1">
              <a:spcBef>
                <a:spcPct val="50000"/>
              </a:spcBef>
              <a:buFontTx/>
              <a:buChar char="-"/>
            </a:pPr>
            <a:r>
              <a:rPr lang="en-US" b="1" dirty="0" smtClean="0"/>
              <a:t>Periods represent energy levels in an atom</a:t>
            </a:r>
            <a:endParaRPr lang="en-US" b="1" dirty="0"/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dirty="0"/>
              <a:t>Vertical Columns on the table are called </a:t>
            </a:r>
            <a:r>
              <a:rPr lang="en-US" b="1" dirty="0"/>
              <a:t>Families or </a:t>
            </a:r>
            <a:r>
              <a:rPr lang="en-US" b="1" dirty="0" smtClean="0"/>
              <a:t>Groups</a:t>
            </a:r>
          </a:p>
          <a:p>
            <a:pPr lvl="1">
              <a:spcBef>
                <a:spcPct val="50000"/>
              </a:spcBef>
              <a:buFontTx/>
              <a:buChar char="-"/>
            </a:pPr>
            <a:r>
              <a:rPr lang="en-US" b="1" dirty="0" smtClean="0"/>
              <a:t>Each element in a family has the same number of valence electrons</a:t>
            </a:r>
          </a:p>
          <a:p>
            <a:pPr lvl="1">
              <a:spcBef>
                <a:spcPct val="50000"/>
              </a:spcBef>
              <a:buFontTx/>
              <a:buChar char="-"/>
            </a:pPr>
            <a:endParaRPr lang="en-US" b="1" dirty="0" smtClean="0"/>
          </a:p>
          <a:p>
            <a:pPr lvl="1">
              <a:spcBef>
                <a:spcPct val="50000"/>
              </a:spcBef>
              <a:buFontTx/>
              <a:buChar char="-"/>
            </a:pPr>
            <a:endParaRPr lang="en-US" b="1" dirty="0"/>
          </a:p>
          <a:p>
            <a:pPr lvl="1">
              <a:spcBef>
                <a:spcPct val="50000"/>
              </a:spcBef>
              <a:buFontTx/>
              <a:buChar char="-"/>
            </a:pPr>
            <a:endParaRPr lang="en-US" b="1" dirty="0" smtClean="0"/>
          </a:p>
          <a:p>
            <a:pPr lvl="1">
              <a:spcBef>
                <a:spcPct val="50000"/>
              </a:spcBef>
              <a:buFontTx/>
              <a:buChar char="-"/>
            </a:pPr>
            <a:endParaRPr lang="en-US" b="1" dirty="0"/>
          </a:p>
          <a:p>
            <a:pPr lvl="1">
              <a:spcBef>
                <a:spcPct val="50000"/>
              </a:spcBef>
              <a:buFontTx/>
              <a:buChar char="-"/>
            </a:pPr>
            <a:r>
              <a:rPr lang="en-US" b="1" dirty="0"/>
              <a:t>Elements in a group have similar chemical and physical properties</a:t>
            </a:r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77250" y="762000"/>
            <a:ext cx="66675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876800"/>
            <a:ext cx="13716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4876800"/>
            <a:ext cx="41243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457200" y="5715000"/>
            <a:ext cx="6248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Periodic Law-</a:t>
            </a:r>
            <a:r>
              <a:rPr lang="en-US" dirty="0"/>
              <a:t> says that when arranged by atomic number that certain traits occur periodically, thus creating families, certain family have particular names</a:t>
            </a:r>
          </a:p>
        </p:txBody>
      </p:sp>
      <p:pic>
        <p:nvPicPr>
          <p:cNvPr id="8" name="Picture 7" descr="valence-electron-of-atom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19400" y="2819400"/>
            <a:ext cx="2105025" cy="1724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84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33400" y="609600"/>
            <a:ext cx="7924800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/>
              <a:t>Group 1 – Alkali Metals </a:t>
            </a:r>
          </a:p>
          <a:p>
            <a:r>
              <a:rPr lang="en-US" dirty="0"/>
              <a:t>	* highly reactive metals that do not occur freely in nature</a:t>
            </a:r>
          </a:p>
          <a:p>
            <a:r>
              <a:rPr lang="en-US" dirty="0"/>
              <a:t>		-must be stored either in wax or oil to protect </a:t>
            </a:r>
          </a:p>
          <a:p>
            <a:r>
              <a:rPr lang="en-US" dirty="0"/>
              <a:t>	* 1 valence electron in the outermost shell</a:t>
            </a:r>
          </a:p>
          <a:p>
            <a:r>
              <a:rPr lang="en-US" dirty="0"/>
              <a:t>	* often soft metals, but are good conductors of electricity and heat</a:t>
            </a:r>
          </a:p>
          <a:p>
            <a:r>
              <a:rPr lang="en-US" dirty="0"/>
              <a:t>	*malleable and ductile</a:t>
            </a:r>
          </a:p>
          <a:p>
            <a:r>
              <a:rPr lang="en-US" dirty="0"/>
              <a:t>	*low melting points</a:t>
            </a:r>
          </a:p>
          <a:p>
            <a:r>
              <a:rPr lang="en-US" dirty="0"/>
              <a:t>	*form very strong basic solutions</a:t>
            </a:r>
          </a:p>
          <a:p>
            <a:endParaRPr lang="en-US" b="1" dirty="0"/>
          </a:p>
          <a:p>
            <a:r>
              <a:rPr lang="en-US" b="1" dirty="0"/>
              <a:t>Group 2- </a:t>
            </a:r>
            <a:r>
              <a:rPr lang="en-US" b="1" dirty="0" err="1"/>
              <a:t>Akaline</a:t>
            </a:r>
            <a:r>
              <a:rPr lang="en-US" b="1" dirty="0"/>
              <a:t> Earth Metals</a:t>
            </a:r>
          </a:p>
          <a:p>
            <a:r>
              <a:rPr lang="en-US" dirty="0"/>
              <a:t>	*also highly reactive metals</a:t>
            </a:r>
          </a:p>
          <a:p>
            <a:r>
              <a:rPr lang="en-US" dirty="0"/>
              <a:t>	* 2 valence electrons in the outermost shell</a:t>
            </a:r>
          </a:p>
          <a:p>
            <a:r>
              <a:rPr lang="en-US" dirty="0"/>
              <a:t>	* called earth metals because of their extremely high melting points</a:t>
            </a:r>
          </a:p>
          <a:p>
            <a:r>
              <a:rPr lang="en-US" dirty="0"/>
              <a:t>	*burn reddish colors in flame tests</a:t>
            </a:r>
          </a:p>
          <a:p>
            <a:r>
              <a:rPr lang="en-US" dirty="0"/>
              <a:t>	 </a:t>
            </a:r>
          </a:p>
        </p:txBody>
      </p:sp>
      <p:pic>
        <p:nvPicPr>
          <p:cNvPr id="8195" name="Picture 5" descr="http://upload.wikimedia.org/wikipedia/commons/thumb/7/74/Erdalkali.jpg/350px-Erdalkal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352925"/>
            <a:ext cx="333375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7" descr="http://www.sciencequiz.net/jcscience/jcchemistry/metals/images/alkali1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89463"/>
            <a:ext cx="2438400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57200" y="533400"/>
            <a:ext cx="81534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Groups 3-12  Transition Metals</a:t>
            </a:r>
          </a:p>
          <a:p>
            <a:endParaRPr lang="en-US"/>
          </a:p>
          <a:p>
            <a:r>
              <a:rPr lang="en-US"/>
              <a:t>	*38 elements total</a:t>
            </a:r>
          </a:p>
          <a:p>
            <a:r>
              <a:rPr lang="en-US"/>
              <a:t>	*Good conductors, malleable and ductile</a:t>
            </a:r>
          </a:p>
          <a:p>
            <a:r>
              <a:rPr lang="en-US"/>
              <a:t>	* these elements the gain or lose electrons differently based upon the 		particular chemical reaction</a:t>
            </a:r>
          </a:p>
          <a:p>
            <a:r>
              <a:rPr lang="en-US"/>
              <a:t>	</a:t>
            </a:r>
          </a:p>
        </p:txBody>
      </p:sp>
      <p:pic>
        <p:nvPicPr>
          <p:cNvPr id="9219" name="Picture 7" descr="File:Coloured-transition-metal-solution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048000"/>
            <a:ext cx="76200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334</Words>
  <Application>Microsoft Office PowerPoint</Application>
  <PresentationFormat>On-screen Show (4:3)</PresentationFormat>
  <Paragraphs>111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Early Attempts </vt:lpstr>
      <vt:lpstr>B) Dmitri Mendeleev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Clarendon County School District Three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Administrative Services</dc:creator>
  <cp:lastModifiedBy>Administrative Services</cp:lastModifiedBy>
  <cp:revision>1</cp:revision>
  <dcterms:created xsi:type="dcterms:W3CDTF">2011-09-12T13:23:20Z</dcterms:created>
  <dcterms:modified xsi:type="dcterms:W3CDTF">2011-09-12T13:30:29Z</dcterms:modified>
</cp:coreProperties>
</file>